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62" r:id="rId4"/>
    <p:sldId id="261" r:id="rId5"/>
    <p:sldId id="259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ay Tze Min" initials="KTM" lastIdx="1" clrIdx="0">
    <p:extLst>
      <p:ext uri="{19B8F6BF-5375-455C-9EA6-DF929625EA0E}">
        <p15:presenceInfo xmlns:p15="http://schemas.microsoft.com/office/powerpoint/2012/main" userId="Koay Tze 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708" autoAdjust="0"/>
  </p:normalViewPr>
  <p:slideViewPr>
    <p:cSldViewPr snapToGrid="0">
      <p:cViewPr varScale="1">
        <p:scale>
          <a:sx n="67" d="100"/>
          <a:sy n="67" d="100"/>
        </p:scale>
        <p:origin x="62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5AA9A7-89D7-4BED-81DC-286B8E95E3A1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B3600D-6631-42DB-A904-461BD7C1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651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3600D-6631-42DB-A904-461BD7C1F5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285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3600D-6631-42DB-A904-461BD7C1F5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469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3600D-6631-42DB-A904-461BD7C1F5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6908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B3600D-6631-42DB-A904-461BD7C1F5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322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659F0-D755-4A81-858A-AD7618FE7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2905FC-A790-410B-AEDC-D1E4E00C96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46B70-D5D3-4D6B-BE5E-57605AA59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281B7-806B-4A09-8141-D0698E1C0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71BE1-0FF7-4DCD-9EBA-1B509E638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46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D8FFF-72FF-4518-ABC2-7D74F47C8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2E4132-3CCE-434A-ABDE-D5351300D2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EE8C8-FEC2-4A06-9DBA-7BC93BD0E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CEC4C-E7B3-4729-81FD-309FAAF2C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B53F1-C51F-4FE8-8D00-C2BFD56C8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01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376BDD-CCFB-4288-9657-660C92AB36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90F1F1-18E7-4A4A-AF6B-702D2D965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D2B6A-611D-4FB9-A6A3-4F187A3D6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7C7C4-C4BE-45C3-87C3-8B1268A51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54526-9CB0-4495-A166-4A9F230DE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48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90721-B0CF-43AC-9717-B90649026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B5FC0-1663-4E00-96E7-ABC22808D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47ABD-A0DD-4E36-97F5-6A9AFAEF8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E8BD2-744D-41CB-9A30-D5B4979F6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DDE5C-631A-44FA-9D71-E792EDCBF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ED78-D02F-47D2-B471-30DF6C6BA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A8582-D343-4BC3-9A7E-F18D556A4D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49286-2235-4CAD-BC32-8A9C1A43F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2544E-8B35-4DEC-971A-612905685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2B9CE-43DB-4F36-8EC4-78650CBC9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56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36AF9-96C8-43FF-AF2A-51C1B1A7D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298A6-7338-4509-A815-2B945F36E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13AD87-41C4-489B-B126-FA841912A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2B2CC-FEB5-4189-AA9A-607E351DB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5878E1-767D-4114-A021-CAAD246AC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A569CF-EA39-43F0-A345-B00CE8C2F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4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B0B0-DA71-4E46-BF1B-88611EDD3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C1E55-AD02-45B1-BA1F-BE9D09164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0390F1-7594-4662-B2C3-3FF432D992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680694-DDDB-4BD1-B65D-0C1484AFEB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7B9E7B-DE86-434D-A2CF-9AFBBE7348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06F7D6-17CA-4D42-8E2C-BA224FD25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E9312-CE38-4863-83F0-9B17FAC3D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A1D56A-89C4-4F9E-9122-67B01DEE8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36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9E883-3D38-4E38-A3EF-D57AA97AB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3EFD0E-3962-4F3C-9CFE-6D4921A0E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D0B00D-C477-41B8-B245-08181C856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5A2D43-F6BA-4BA3-A1D3-094E3651A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097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FBE6A4-5828-4647-93D5-667CCE667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40BC7A-4A79-4076-B853-9D00B116F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9DE9B-978C-409C-A275-BF8D6F065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35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0D7D5-9CAE-4390-AB29-28554E4C1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9BCF7-6FDC-4AC4-815F-117147154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C0596-BCBF-4F42-831D-AB35BD50B0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BB6ED4-E22D-4B08-8B90-1D4A8673B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CE9161-5987-4D2C-A21E-202F58139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7D9E04-79EF-416F-B04A-40D5DADBF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893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0CF8-2EE3-44EC-AAE1-888A203C0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B927EB-9701-4F55-86C0-2EFCD978F2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B79FA2-DFA4-4E9C-95BE-1841DB9D5E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3785C-F169-4956-9A23-8A89A8C94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B33A8E-B597-435B-8AF5-F9C381087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0472D1-75B2-46F8-A1FE-2E17F784E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68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7AEAD3-53BD-4CDA-8C52-1DB9862FA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6454B-26E0-44AC-A3CB-42DA202EF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7D984A-C486-4251-8290-B6E89FDAA6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75925-E8B5-48C0-8200-B917076A3AFD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63C9B-0E6C-43A2-ADA4-1F5DA84398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27CEC-9148-467E-888F-7BF049705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953D5-A150-42A8-814A-4C0729D8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522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BE4F0-A92F-4467-BF31-697F2444D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Sentosa’s Insects</a:t>
            </a:r>
            <a:br>
              <a:rPr lang="en-US" dirty="0"/>
            </a:br>
            <a:r>
              <a:rPr lang="en-US" sz="2400" dirty="0"/>
              <a:t>Data taken from iNaturalist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9D48F-3EBA-46D0-A889-02D46EC21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736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Considerations when data cleaning</a:t>
            </a:r>
          </a:p>
          <a:p>
            <a:r>
              <a:rPr lang="en-US" sz="2000" dirty="0"/>
              <a:t>Only records from 01-01-2005 onwards</a:t>
            </a:r>
          </a:p>
          <a:p>
            <a:r>
              <a:rPr lang="en-US" sz="2000" dirty="0"/>
              <a:t>Not in captivity</a:t>
            </a:r>
          </a:p>
          <a:p>
            <a:r>
              <a:rPr lang="en-US" sz="2000" dirty="0"/>
              <a:t>Coordinates fall within Sentosa’s/Singapore’s borders, i.e. not in the sea</a:t>
            </a:r>
          </a:p>
          <a:p>
            <a:r>
              <a:rPr lang="en-US" sz="2000" dirty="0"/>
              <a:t>Subspecies disregarded; observations are merged based on species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55899 records initially, but after cleaning: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F5A97C6-CE55-4E0D-9769-C0E1F0227C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2626159"/>
              </p:ext>
            </p:extLst>
          </p:nvPr>
        </p:nvGraphicFramePr>
        <p:xfrm>
          <a:off x="5511432" y="4391681"/>
          <a:ext cx="3624594" cy="147828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812297">
                  <a:extLst>
                    <a:ext uri="{9D8B030D-6E8A-4147-A177-3AD203B41FA5}">
                      <a16:colId xmlns:a16="http://schemas.microsoft.com/office/drawing/2014/main" val="3913093832"/>
                    </a:ext>
                  </a:extLst>
                </a:gridCol>
                <a:gridCol w="1812297">
                  <a:extLst>
                    <a:ext uri="{9D8B030D-6E8A-4147-A177-3AD203B41FA5}">
                      <a16:colId xmlns:a16="http://schemas.microsoft.com/office/drawing/2014/main" val="1503408318"/>
                    </a:ext>
                  </a:extLst>
                </a:gridCol>
              </a:tblGrid>
              <a:tr h="27934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Sentosa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645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of records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940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of orders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795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of species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3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9392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8AC29F1-1560-4F02-BEA7-6EDBB48B02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8343A86-92CB-4159-8124-B349D1C705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4D86E51B-45FF-48D1-82B3-F3FC864BF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71" y="0"/>
            <a:ext cx="115820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16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0E3768-BDB5-48F4-ABA0-6DF2349EB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153" y="204657"/>
            <a:ext cx="10955050" cy="644868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42403CD-132E-4005-9C04-B02B4B4BD2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797" y="4705539"/>
            <a:ext cx="3080226" cy="1640881"/>
          </a:xfrm>
        </p:spPr>
        <p:txBody>
          <a:bodyPr>
            <a:normAutofit/>
          </a:bodyPr>
          <a:lstStyle/>
          <a:p>
            <a:r>
              <a:rPr lang="en-US" sz="4000" b="1" dirty="0"/>
              <a:t>Lepidoptera</a:t>
            </a:r>
            <a:endParaRPr lang="en-US" sz="32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2AAEFD-568A-4779-998D-02D20FC37E91}"/>
              </a:ext>
            </a:extLst>
          </p:cNvPr>
          <p:cNvSpPr txBox="1"/>
          <p:nvPr/>
        </p:nvSpPr>
        <p:spPr>
          <a:xfrm>
            <a:off x="903768" y="6161754"/>
            <a:ext cx="466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Background map taken on 12 Dec 2019, 7.30am</a:t>
            </a:r>
          </a:p>
        </p:txBody>
      </p:sp>
    </p:spTree>
    <p:extLst>
      <p:ext uri="{BB962C8B-B14F-4D97-AF65-F5344CB8AC3E}">
        <p14:creationId xmlns:p14="http://schemas.microsoft.com/office/powerpoint/2010/main" val="323487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106EB97-3A77-4554-BBEC-B8A710E1A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038" y="134638"/>
            <a:ext cx="11055923" cy="645789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42403CD-132E-4005-9C04-B02B4B4BD2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412" y="4720528"/>
            <a:ext cx="3080226" cy="1640881"/>
          </a:xfrm>
        </p:spPr>
        <p:txBody>
          <a:bodyPr>
            <a:normAutofit/>
          </a:bodyPr>
          <a:lstStyle/>
          <a:p>
            <a:r>
              <a:rPr lang="en-US" sz="4000" b="1" dirty="0"/>
              <a:t>Odonata</a:t>
            </a:r>
            <a:endParaRPr lang="en-US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8A8559-48EF-4544-8086-92F9B2F8C03C}"/>
              </a:ext>
            </a:extLst>
          </p:cNvPr>
          <p:cNvSpPr txBox="1"/>
          <p:nvPr/>
        </p:nvSpPr>
        <p:spPr>
          <a:xfrm>
            <a:off x="903768" y="6161754"/>
            <a:ext cx="466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Background map taken on 12 Dec 2019, 7.30am</a:t>
            </a:r>
          </a:p>
        </p:txBody>
      </p:sp>
    </p:spTree>
    <p:extLst>
      <p:ext uri="{BB962C8B-B14F-4D97-AF65-F5344CB8AC3E}">
        <p14:creationId xmlns:p14="http://schemas.microsoft.com/office/powerpoint/2010/main" val="722623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D1D3BA64-BC8B-49D3-BB1F-0F7A12023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435" y="4030"/>
            <a:ext cx="84533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819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8CDD1-244A-497A-AECA-01532A7F5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BBB01-D733-4845-8F14-EE58F706F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400" dirty="0"/>
              <a:t>Data sources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DIVA-GIS https://www.diva-gis.org/gdata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iNaturalist https://www.inaturalist.org/observations accessed on 31 May 2021 with the query </a:t>
            </a:r>
            <a:r>
              <a:rPr lang="en-US" sz="1400" dirty="0" err="1"/>
              <a:t>quality_grade</a:t>
            </a:r>
            <a:r>
              <a:rPr lang="en-US" sz="1400" dirty="0"/>
              <a:t>=</a:t>
            </a:r>
            <a:r>
              <a:rPr lang="en-US" sz="1400" dirty="0" err="1"/>
              <a:t>research&amp;identifications</a:t>
            </a:r>
            <a:r>
              <a:rPr lang="en-US" sz="1400" dirty="0"/>
              <a:t>=any&amp;iconic_taxa%5B%5D=</a:t>
            </a:r>
            <a:r>
              <a:rPr lang="en-US" sz="1400" dirty="0" err="1"/>
              <a:t>Insecta&amp;place_id</a:t>
            </a:r>
            <a:r>
              <a:rPr lang="en-US" sz="1400" dirty="0"/>
              <a:t>=6734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NCBI Taxonomy Database https://www.ncbi.nlm.nih.gov/taxonomy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Image sources</a:t>
            </a:r>
          </a:p>
          <a:p>
            <a:pPr marL="171450" indent="-171450"/>
            <a:r>
              <a:rPr lang="en-US" sz="1400" dirty="0"/>
              <a:t>Image of </a:t>
            </a:r>
            <a:r>
              <a:rPr lang="en-US" sz="1400" dirty="0" err="1"/>
              <a:t>Elymnias</a:t>
            </a:r>
            <a:r>
              <a:rPr lang="en-US" sz="1400" dirty="0"/>
              <a:t> </a:t>
            </a:r>
            <a:r>
              <a:rPr lang="en-US" sz="1400" dirty="0" err="1"/>
              <a:t>hypermnestra</a:t>
            </a:r>
            <a:r>
              <a:rPr lang="en-US" sz="1400" dirty="0"/>
              <a:t> taken by big-</a:t>
            </a:r>
            <a:r>
              <a:rPr lang="en-US" sz="1400" dirty="0" err="1"/>
              <a:t>simonchan</a:t>
            </a:r>
            <a:r>
              <a:rPr lang="en-US" sz="1400" dirty="0"/>
              <a:t> at https://www.inaturalist.org/observations/8425017 </a:t>
            </a:r>
          </a:p>
          <a:p>
            <a:pPr marL="171450" indent="-171450"/>
            <a:r>
              <a:rPr lang="en-US" sz="1400" dirty="0"/>
              <a:t>Image of </a:t>
            </a:r>
            <a:r>
              <a:rPr lang="en-US" sz="1400" dirty="0" err="1"/>
              <a:t>Chilades</a:t>
            </a:r>
            <a:r>
              <a:rPr lang="en-US" sz="1400" dirty="0"/>
              <a:t> </a:t>
            </a:r>
            <a:r>
              <a:rPr lang="en-US" sz="1400" dirty="0" err="1"/>
              <a:t>pandava</a:t>
            </a:r>
            <a:r>
              <a:rPr lang="en-US" sz="1400" dirty="0"/>
              <a:t> taken by big-</a:t>
            </a:r>
            <a:r>
              <a:rPr lang="en-US" sz="1400" dirty="0" err="1"/>
              <a:t>simonchan</a:t>
            </a:r>
            <a:r>
              <a:rPr lang="en-US" sz="1400" dirty="0"/>
              <a:t> at https://www.inaturalist.org/observations/8422907 </a:t>
            </a:r>
          </a:p>
          <a:p>
            <a:pPr marL="171450" indent="-171450"/>
            <a:r>
              <a:rPr lang="en-US" sz="1400" dirty="0"/>
              <a:t>Image of </a:t>
            </a:r>
            <a:r>
              <a:rPr lang="en-US" sz="1400" dirty="0" err="1"/>
              <a:t>Lebadea</a:t>
            </a:r>
            <a:r>
              <a:rPr lang="en-US" sz="1400" dirty="0"/>
              <a:t> </a:t>
            </a:r>
            <a:r>
              <a:rPr lang="en-US" sz="1400" dirty="0" err="1"/>
              <a:t>martha</a:t>
            </a:r>
            <a:r>
              <a:rPr lang="en-US" sz="1400" dirty="0"/>
              <a:t> taken by big-</a:t>
            </a:r>
            <a:r>
              <a:rPr lang="en-US" sz="1400" dirty="0" err="1"/>
              <a:t>simonchan</a:t>
            </a:r>
            <a:r>
              <a:rPr lang="en-US" sz="1400" dirty="0"/>
              <a:t> at https://www.inaturalist.org/observations/8703631 </a:t>
            </a:r>
          </a:p>
          <a:p>
            <a:pPr marL="171450" indent="-171450"/>
            <a:r>
              <a:rPr lang="en-US" sz="1400" dirty="0"/>
              <a:t>Image of </a:t>
            </a:r>
            <a:r>
              <a:rPr lang="en-US" sz="1400" dirty="0" err="1"/>
              <a:t>Tholymis</a:t>
            </a:r>
            <a:r>
              <a:rPr lang="en-US" sz="1400" dirty="0"/>
              <a:t> </a:t>
            </a:r>
            <a:r>
              <a:rPr lang="en-US" sz="1400" dirty="0" err="1"/>
              <a:t>tillarga</a:t>
            </a:r>
            <a:r>
              <a:rPr lang="en-US" sz="1400" dirty="0"/>
              <a:t> taken by big-</a:t>
            </a:r>
            <a:r>
              <a:rPr lang="en-US" sz="1400" dirty="0" err="1"/>
              <a:t>simonchan</a:t>
            </a:r>
            <a:r>
              <a:rPr lang="en-US" sz="1400" dirty="0"/>
              <a:t> at https://www.inaturalist.org/observations/8788015 </a:t>
            </a:r>
          </a:p>
          <a:p>
            <a:pPr marL="171450" indent="-171450"/>
            <a:r>
              <a:rPr lang="en-US" sz="1400" dirty="0"/>
              <a:t>Image of </a:t>
            </a:r>
            <a:r>
              <a:rPr lang="en-US" sz="1400" dirty="0" err="1"/>
              <a:t>Phaedyma</a:t>
            </a:r>
            <a:r>
              <a:rPr lang="en-US" sz="1400" dirty="0"/>
              <a:t> columella taken by </a:t>
            </a:r>
            <a:r>
              <a:rPr lang="en-US" sz="1400" dirty="0" err="1"/>
              <a:t>tiangpee</a:t>
            </a:r>
            <a:r>
              <a:rPr lang="en-US" sz="1400" dirty="0"/>
              <a:t> at https://www.inaturalist.org/observations/6085924 </a:t>
            </a:r>
          </a:p>
          <a:p>
            <a:pPr marL="171450" indent="-171450"/>
            <a:r>
              <a:rPr lang="en-US" sz="1400" dirty="0"/>
              <a:t>Image of </a:t>
            </a:r>
            <a:r>
              <a:rPr lang="en-US" sz="1400" dirty="0" err="1"/>
              <a:t>Abisara</a:t>
            </a:r>
            <a:r>
              <a:rPr lang="en-US" sz="1400" dirty="0"/>
              <a:t> </a:t>
            </a:r>
            <a:r>
              <a:rPr lang="en-US" sz="1400" dirty="0" err="1"/>
              <a:t>saturata</a:t>
            </a:r>
            <a:r>
              <a:rPr lang="en-US" sz="1400" dirty="0"/>
              <a:t> taken by big-</a:t>
            </a:r>
            <a:r>
              <a:rPr lang="en-US" sz="1400" dirty="0" err="1"/>
              <a:t>simonchan</a:t>
            </a:r>
            <a:r>
              <a:rPr lang="en-US" sz="1400" dirty="0"/>
              <a:t> at https://www.inaturalist.org/observations/8598223 </a:t>
            </a:r>
          </a:p>
          <a:p>
            <a:pPr marL="171450" indent="-171450"/>
            <a:r>
              <a:rPr lang="en-US" sz="1400" dirty="0"/>
              <a:t>Image of </a:t>
            </a:r>
            <a:r>
              <a:rPr lang="en-US" sz="1400" dirty="0" err="1"/>
              <a:t>Crocothemis</a:t>
            </a:r>
            <a:r>
              <a:rPr lang="en-US" sz="1400" dirty="0"/>
              <a:t> </a:t>
            </a:r>
            <a:r>
              <a:rPr lang="en-US" sz="1400" dirty="0" err="1"/>
              <a:t>servilia</a:t>
            </a:r>
            <a:r>
              <a:rPr lang="en-US" sz="1400" dirty="0"/>
              <a:t> taken by big-</a:t>
            </a:r>
            <a:r>
              <a:rPr lang="en-US" sz="1400" dirty="0" err="1"/>
              <a:t>simonchan</a:t>
            </a:r>
            <a:r>
              <a:rPr lang="en-US" sz="1400" dirty="0"/>
              <a:t> at https://www.inaturalist.org/observations/8760116 </a:t>
            </a:r>
          </a:p>
          <a:p>
            <a:pPr marL="171450" indent="-171450"/>
            <a:r>
              <a:rPr lang="en-US" sz="1400" dirty="0"/>
              <a:t>Image of </a:t>
            </a:r>
            <a:r>
              <a:rPr lang="en-US" sz="1400" dirty="0" err="1"/>
              <a:t>Agrionoptera</a:t>
            </a:r>
            <a:r>
              <a:rPr lang="en-US" sz="1400" dirty="0"/>
              <a:t> insignis taken by big-</a:t>
            </a:r>
            <a:r>
              <a:rPr lang="en-US" sz="1400" dirty="0" err="1"/>
              <a:t>simonchan</a:t>
            </a:r>
            <a:r>
              <a:rPr lang="en-US" sz="1400" dirty="0"/>
              <a:t> at https://www.inaturalist.org/observations/9143736 </a:t>
            </a:r>
          </a:p>
          <a:p>
            <a:pPr marL="171450" indent="-171450"/>
            <a:r>
              <a:rPr lang="en-US" sz="1400" dirty="0"/>
              <a:t>Image of </a:t>
            </a:r>
            <a:r>
              <a:rPr lang="en-US" sz="1400" dirty="0" err="1"/>
              <a:t>Euthalia</a:t>
            </a:r>
            <a:r>
              <a:rPr lang="en-US" sz="1400" dirty="0"/>
              <a:t> </a:t>
            </a:r>
            <a:r>
              <a:rPr lang="en-US" sz="1400" dirty="0" err="1"/>
              <a:t>aconthea</a:t>
            </a:r>
            <a:r>
              <a:rPr lang="en-US" sz="1400" dirty="0"/>
              <a:t> taken by big-</a:t>
            </a:r>
            <a:r>
              <a:rPr lang="en-US" sz="1400" dirty="0" err="1"/>
              <a:t>simonchan</a:t>
            </a:r>
            <a:r>
              <a:rPr lang="en-US" sz="1400" dirty="0"/>
              <a:t> at https://www.inaturalist.org/observations/8788017 </a:t>
            </a:r>
          </a:p>
          <a:p>
            <a:pPr marL="171450" indent="-171450"/>
            <a:r>
              <a:rPr lang="en-US" sz="1400" dirty="0"/>
              <a:t>Image of </a:t>
            </a:r>
            <a:r>
              <a:rPr lang="en-US" sz="1400" dirty="0" err="1"/>
              <a:t>Catopsilia</a:t>
            </a:r>
            <a:r>
              <a:rPr lang="en-US" sz="1400" dirty="0"/>
              <a:t> </a:t>
            </a:r>
            <a:r>
              <a:rPr lang="en-US" sz="1400" dirty="0" err="1"/>
              <a:t>pomona</a:t>
            </a:r>
            <a:r>
              <a:rPr lang="en-US" sz="1400" dirty="0"/>
              <a:t> taken by </a:t>
            </a:r>
            <a:r>
              <a:rPr lang="en-US" sz="1400" dirty="0" err="1"/>
              <a:t>alanowyong</a:t>
            </a:r>
            <a:r>
              <a:rPr lang="en-US" sz="1400" dirty="0"/>
              <a:t> at https://www.inaturalist.org/observations/8678939 </a:t>
            </a:r>
          </a:p>
        </p:txBody>
      </p:sp>
    </p:spTree>
    <p:extLst>
      <p:ext uri="{BB962C8B-B14F-4D97-AF65-F5344CB8AC3E}">
        <p14:creationId xmlns:p14="http://schemas.microsoft.com/office/powerpoint/2010/main" val="2135769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356</Words>
  <Application>Microsoft Office PowerPoint</Application>
  <PresentationFormat>Widescreen</PresentationFormat>
  <Paragraphs>40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Sentosa’s Insects Data taken from iNaturalist</vt:lpstr>
      <vt:lpstr>PowerPoint Presentation</vt:lpstr>
      <vt:lpstr>Lepidoptera</vt:lpstr>
      <vt:lpstr>Odonata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Sentosa’s Insects Data taken from iNaturalist</dc:title>
  <dc:creator>Koay Tze Min</dc:creator>
  <cp:lastModifiedBy>Koay Tze Min</cp:lastModifiedBy>
  <cp:revision>26</cp:revision>
  <dcterms:created xsi:type="dcterms:W3CDTF">2021-06-10T04:45:57Z</dcterms:created>
  <dcterms:modified xsi:type="dcterms:W3CDTF">2021-06-11T03:43:42Z</dcterms:modified>
</cp:coreProperties>
</file>

<file path=docProps/thumbnail.jpeg>
</file>